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94" r:id="rId5"/>
    <p:sldId id="298" r:id="rId6"/>
    <p:sldId id="297" r:id="rId7"/>
    <p:sldId id="296" r:id="rId8"/>
    <p:sldId id="295" r:id="rId9"/>
    <p:sldId id="262" r:id="rId10"/>
    <p:sldId id="302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310" r:id="rId19"/>
    <p:sldId id="311" r:id="rId20"/>
    <p:sldId id="264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99" r:id="rId30"/>
    <p:sldId id="280" r:id="rId31"/>
    <p:sldId id="281" r:id="rId32"/>
    <p:sldId id="282" r:id="rId33"/>
    <p:sldId id="300" r:id="rId34"/>
    <p:sldId id="301" r:id="rId35"/>
    <p:sldId id="315" r:id="rId36"/>
    <p:sldId id="316" r:id="rId37"/>
    <p:sldId id="317" r:id="rId38"/>
    <p:sldId id="285" r:id="rId39"/>
    <p:sldId id="286" r:id="rId40"/>
    <p:sldId id="318" r:id="rId41"/>
    <p:sldId id="290" r:id="rId42"/>
    <p:sldId id="292" r:id="rId43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2"/>
    <p:restoredTop sz="61789" autoAdjust="0"/>
  </p:normalViewPr>
  <p:slideViewPr>
    <p:cSldViewPr snapToGrid="0">
      <p:cViewPr>
        <p:scale>
          <a:sx n="55" d="100"/>
          <a:sy n="55" d="100"/>
        </p:scale>
        <p:origin x="179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A7A818-C6C7-4192-91B8-3915FE1378F4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Kundenpräsentation von Team-G. Wir stellen Ihnen jetzt das 3. Release von RBSG – Enhanced Wars vor. Wir sind …..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26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5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65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03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12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0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27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7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Lobby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Army</a:t>
            </a:r>
            <a:r>
              <a:rPr lang="de-DE" sz="2000" b="0" strike="noStrike" spc="-1" dirty="0">
                <a:latin typeface="Arial"/>
              </a:rPr>
              <a:t>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Waiting </a:t>
            </a:r>
            <a:r>
              <a:rPr lang="de-DE" sz="2000" b="0" strike="noStrike" spc="-1" dirty="0" err="1">
                <a:latin typeface="Arial"/>
              </a:rPr>
              <a:t>Room</a:t>
            </a:r>
            <a:endParaRPr lang="de-DE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Ingame</a:t>
            </a:r>
            <a:r>
              <a:rPr lang="de-DE" sz="2000" b="0" strike="noStrike" spc="-1" dirty="0">
                <a:latin typeface="Arial"/>
              </a:rPr>
              <a:t> (Initial)</a:t>
            </a: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016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4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3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551535-309F-402D-89D2-910B2C156D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9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82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17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584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957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66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29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9248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321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978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42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5D222B-29C3-4545-AE07-5DF28AF891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49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3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Beobachtungsmodus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Augen Button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219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+mj-lt"/>
                <a:ea typeface="Roboto Black"/>
              </a:rPr>
              <a:t>RBSG – Enhanced </a:t>
            </a:r>
            <a:r>
              <a:rPr lang="de-DE" sz="4400" b="0" strike="noStrike" spc="-1" dirty="0" err="1">
                <a:solidFill>
                  <a:srgbClr val="000000"/>
                </a:solidFill>
                <a:latin typeface="+mj-lt"/>
                <a:ea typeface="Roboto Black"/>
              </a:rPr>
              <a:t>Wars</a:t>
            </a:r>
            <a:endParaRPr lang="de-DE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2854372" y="2330100"/>
            <a:ext cx="4271637" cy="119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 dirty="0">
                <a:solidFill>
                  <a:srgbClr val="FFFFFF"/>
                </a:solidFill>
                <a:latin typeface="+mj-lt"/>
                <a:ea typeface="Roboto Light"/>
              </a:rPr>
              <a:t>Team G - </a:t>
            </a:r>
            <a:r>
              <a:rPr lang="de-DE" sz="3600" b="0" strike="noStrike" spc="-1">
                <a:solidFill>
                  <a:srgbClr val="FFFFFF"/>
                </a:solidFill>
                <a:latin typeface="+mj-lt"/>
                <a:ea typeface="Roboto Light"/>
              </a:rPr>
              <a:t>Release </a:t>
            </a:r>
            <a:r>
              <a:rPr lang="de-DE" sz="3600" b="0" strike="noStrike" spc="-1" smtClean="0">
                <a:solidFill>
                  <a:srgbClr val="FFFFFF"/>
                </a:solidFill>
                <a:latin typeface="+mj-lt"/>
                <a:ea typeface="Roboto Light"/>
              </a:rPr>
              <a:t>III</a:t>
            </a:r>
            <a:endParaRPr lang="de-DE" sz="3200" b="0" strike="noStrike" spc="-1" dirty="0">
              <a:latin typeface="+mj-lt"/>
            </a:endParaRPr>
          </a:p>
        </p:txBody>
      </p:sp>
      <p:pic>
        <p:nvPicPr>
          <p:cNvPr id="4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7144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de-DE" sz="1800" b="0" strike="noStrike" cap="small" spc="-1" dirty="0">
                <a:solidFill>
                  <a:srgbClr val="FFFFFF"/>
                </a:solidFill>
                <a:ea typeface="Roboto Thin"/>
              </a:rPr>
              <a:t>Scrum Master : 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Jan Müller</a:t>
            </a:r>
            <a:endParaRPr lang="de-DE" sz="1800" b="0" strike="noStrike" cap="small" spc="-1" dirty="0">
              <a:solidFill>
                <a:srgbClr val="FFFFFF"/>
              </a:solidFill>
              <a:ea typeface="Roboto Thin"/>
            </a:endParaRPr>
          </a:p>
          <a:p>
            <a:pPr>
              <a:lnSpc>
                <a:spcPct val="200000"/>
              </a:lnSpc>
            </a:pP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Product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 </a:t>
            </a:r>
            <a:r>
              <a:rPr lang="de-DE" cap="small" spc="-1" dirty="0" err="1">
                <a:solidFill>
                  <a:srgbClr val="FFFFFF"/>
                </a:solidFill>
                <a:ea typeface="Roboto Thin"/>
              </a:rPr>
              <a:t>Owner</a:t>
            </a:r>
            <a:r>
              <a:rPr lang="de-DE" cap="small" spc="-1" dirty="0">
                <a:solidFill>
                  <a:srgbClr val="FFFFFF"/>
                </a:solidFill>
                <a:ea typeface="Roboto Thin"/>
              </a:rPr>
              <a:t>: Keanu Stückrad</a:t>
            </a:r>
            <a:endParaRPr lang="de-DE" cap="small" spc="-1" dirty="0"/>
          </a:p>
          <a:p>
            <a:pPr>
              <a:lnSpc>
                <a:spcPct val="200000"/>
              </a:lnSpc>
            </a:pP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Warteraum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10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"/>
          <a:stretch/>
        </p:blipFill>
        <p:spPr>
          <a:xfrm>
            <a:off x="468718" y="1911138"/>
            <a:ext cx="4102564" cy="2848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911138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780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11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155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12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664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1: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13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098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2: Einheit angreifen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14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081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3: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15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gewonnen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16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4" y="1908206"/>
            <a:ext cx="4171674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166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verloren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17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70" y="1908206"/>
            <a:ext cx="4159772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5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Beobachtungsende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43" y="1908206"/>
            <a:ext cx="4177650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50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beenden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19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3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2" name="Grafik 5"/>
          <p:cNvPicPr/>
          <p:nvPr/>
        </p:nvPicPr>
        <p:blipFill>
          <a:blip r:embed="rId2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199" y="1573560"/>
            <a:ext cx="6267394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pc="-1" dirty="0">
                    <a:solidFill>
                      <a:srgbClr val="FFFFFF"/>
                    </a:solidFill>
                    <a:ea typeface="Roboto Light"/>
                  </a:rPr>
                  <a:t>Standpunkt des </a:t>
                </a:r>
                <a:r>
                  <a:rPr lang="de-DE" spc="-1" dirty="0" err="1">
                    <a:solidFill>
                      <a:srgbClr val="FFFFFF"/>
                    </a:solidFill>
                    <a:ea typeface="Roboto Light"/>
                  </a:rPr>
                  <a:t>Releaseanfangs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Anforderungen vs. Realisierung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Projektverlauf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Technische Entscheidungen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Lizenzen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Live Demo</a:t>
                </a:r>
                <a:endParaRPr lang="de-DE" sz="1800" b="0" strike="noStrike" spc="-1" dirty="0"/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93821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7" name="Line 7"/>
              <p:cNvSpPr/>
              <p:nvPr/>
            </p:nvSpPr>
            <p:spPr>
              <a:xfrm>
                <a:off x="467280" y="404781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8" name="Line 8"/>
              <p:cNvSpPr/>
              <p:nvPr/>
            </p:nvSpPr>
            <p:spPr>
              <a:xfrm>
                <a:off x="448200" y="320793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9" name="Line 9"/>
              <p:cNvSpPr/>
              <p:nvPr/>
            </p:nvSpPr>
            <p:spPr>
              <a:xfrm>
                <a:off x="467280" y="364317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</p:grpSp>
        <p:sp>
          <p:nvSpPr>
            <p:cNvPr id="60" name="Line 10"/>
            <p:cNvSpPr/>
            <p:nvPr/>
          </p:nvSpPr>
          <p:spPr>
            <a:xfrm>
              <a:off x="448200" y="279141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1" name="Line 11"/>
            <p:cNvSpPr/>
            <p:nvPr/>
          </p:nvSpPr>
          <p:spPr>
            <a:xfrm>
              <a:off x="467280" y="238785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Gegner ausw</a:t>
            </a: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20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51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Lebensbalken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21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5" y="9165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182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Serverfehler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22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91656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18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Fehlende Features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77900" y="2805094"/>
            <a:ext cx="74540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-1"/>
          <a:stretch/>
        </p:blipFill>
        <p:spPr>
          <a:xfrm>
            <a:off x="1520453" y="853560"/>
            <a:ext cx="3087921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53" y="857871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169774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0" y="3198600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69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Zeitaufwand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3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aphicFrame>
        <p:nvGraphicFramePr>
          <p:cNvPr id="175" name="Table 4"/>
          <p:cNvGraphicFramePr/>
          <p:nvPr>
            <p:extLst>
              <p:ext uri="{D42A27DB-BD31-4B8C-83A1-F6EECF244321}">
                <p14:modId xmlns:p14="http://schemas.microsoft.com/office/powerpoint/2010/main" val="2044428705"/>
              </p:ext>
            </p:extLst>
          </p:nvPr>
        </p:nvGraphicFramePr>
        <p:xfrm>
          <a:off x="884700" y="1800147"/>
          <a:ext cx="8310600" cy="2196720"/>
        </p:xfrm>
        <a:graphic>
          <a:graphicData uri="http://schemas.openxmlformats.org/drawingml/2006/table">
            <a:tbl>
              <a:tblPr/>
              <a:tblGrid>
                <a:gridCol w="1997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45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</a:t>
                      </a:r>
                      <a:r>
                        <a:rPr lang="de-DE" sz="1800" b="1" strike="noStrike" cap="small" spc="-1" baseline="0" dirty="0" smtClean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V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</a:t>
                      </a:r>
                      <a:r>
                        <a:rPr lang="de-DE" sz="1800" b="1" strike="noStrike" cap="small" spc="-1" baseline="0" dirty="0" smtClean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VI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Release </a:t>
                      </a:r>
                      <a:r>
                        <a:rPr lang="de-DE" sz="1800" b="1" strike="noStrike" cap="small" spc="-1" baseline="0" dirty="0" smtClean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III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Geplant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Hinzugefügt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Abgeschlossen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100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Angefangen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34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cap="small" spc="-1" baseline="0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Zeit Insgesamt</a:t>
                      </a:r>
                      <a:endParaRPr lang="de-DE" sz="1800" b="0" strike="noStrike" cap="small" spc="-1" baseline="0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h 6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81 h 42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168 h 48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876420" y="2157837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868500" y="3642012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grpSp>
        <p:nvGrpSpPr>
          <p:cNvPr id="14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5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8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24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Team 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8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pic>
        <p:nvPicPr>
          <p:cNvPr id="187" name="Grafik 31"/>
          <p:cNvPicPr/>
          <p:nvPr/>
        </p:nvPicPr>
        <p:blipFill>
          <a:blip r:embed="rId4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/>
          <p:cNvPicPr/>
          <p:nvPr/>
        </p:nvPicPr>
        <p:blipFill>
          <a:blip r:embed="rId5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/>
          <p:cNvPicPr/>
          <p:nvPr/>
        </p:nvPicPr>
        <p:blipFill>
          <a:blip r:embed="rId6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/>
          <p:cNvPicPr/>
          <p:nvPr/>
        </p:nvPicPr>
        <p:blipFill>
          <a:blip r:embed="rId7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/>
          <p:cNvPicPr/>
          <p:nvPr/>
        </p:nvPicPr>
        <p:blipFill>
          <a:blip r:embed="rId8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/>
          <p:cNvPicPr/>
          <p:nvPr/>
        </p:nvPicPr>
        <p:blipFill>
          <a:blip r:embed="rId9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Omar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Sood</a:t>
            </a:r>
            <a:endParaRPr lang="de-DE" sz="1800" b="0" strike="noStrike" spc="-1" dirty="0"/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Keanu Stückrad</a:t>
            </a:r>
            <a:endParaRPr lang="de-DE" sz="1800" b="0" strike="noStrike" spc="-1" dirty="0"/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Georg Siebert</a:t>
            </a:r>
            <a:endParaRPr lang="de-DE" sz="1800" b="0" strike="noStrike" spc="-1" dirty="0"/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Jan Müller</a:t>
            </a:r>
            <a:endParaRPr lang="de-DE" sz="1800" b="0" strike="noStrike" spc="-1" dirty="0"/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Tobias Klipp</a:t>
            </a:r>
            <a:endParaRPr lang="de-DE" sz="1800" b="0" strike="noStrike" spc="-1" dirty="0"/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Juri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Lozowoj</a:t>
            </a:r>
            <a:endParaRPr lang="de-DE" sz="1800" b="0" strike="noStrike" spc="-1" dirty="0"/>
          </a:p>
        </p:txBody>
      </p:sp>
      <p:grpSp>
        <p:nvGrpSpPr>
          <p:cNvPr id="2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2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V -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Sprintziele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06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204660" y="1471777"/>
            <a:ext cx="9751680" cy="30763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Spielbeitritt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Spielfeld und Minikarte anzeigen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Einheiten bewegen und angreifen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Spielstatus anzeigen und Phasen beenden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26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V -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1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27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7" y="1296720"/>
            <a:ext cx="8308165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2" r="47351" b="3399"/>
          <a:stretch/>
        </p:blipFill>
        <p:spPr>
          <a:xfrm>
            <a:off x="2741030" y="939960"/>
            <a:ext cx="528795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V -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4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28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EDCAE8F-2F14-4AFA-BB34-B53DF5F850D8}"/>
              </a:ext>
            </a:extLst>
          </p:cNvPr>
          <p:cNvSpPr/>
          <p:nvPr/>
        </p:nvSpPr>
        <p:spPr>
          <a:xfrm>
            <a:off x="3250346" y="1306286"/>
            <a:ext cx="4778640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A518B82-8364-4AC4-861B-35EC9A8DA66C}"/>
              </a:ext>
            </a:extLst>
          </p:cNvPr>
          <p:cNvSpPr txBox="1"/>
          <p:nvPr/>
        </p:nvSpPr>
        <p:spPr>
          <a:xfrm>
            <a:off x="5080500" y="1698171"/>
            <a:ext cx="300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Stories benötigten mehr Zeit als erwartet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90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" y="1081800"/>
            <a:ext cx="2567761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198426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6" y="1209960"/>
            <a:ext cx="2564103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1" y="328788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3" y="3303873"/>
            <a:ext cx="2575107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V -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Fazit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4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46" name="CustomShape 4"/>
          <p:cNvSpPr/>
          <p:nvPr/>
        </p:nvSpPr>
        <p:spPr>
          <a:xfrm>
            <a:off x="664883" y="1731960"/>
            <a:ext cx="8750234" cy="301428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Sprintziele wurden nicht erreicht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25% des Releases abgeschlossen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79% Code Coverage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30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</a:rPr>
              <a:t>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</a:rPr>
              <a:t>VI - Sprintziele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</a:endParaRPr>
          </a:p>
        </p:txBody>
      </p:sp>
      <p:pic>
        <p:nvPicPr>
          <p:cNvPr id="35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955800" y="1698840"/>
            <a:ext cx="8536961" cy="30805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Abschließen der offenen </a:t>
            </a:r>
            <a:r>
              <a:rPr kumimoji="0" lang="de-DE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Issues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aus 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V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Abschließen der übrigen Features des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Releases III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Beheben von Bugs zum Verbessern der Stabilität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31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VI -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6" y="1296720"/>
            <a:ext cx="8451904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VI -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33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9" b="4489"/>
          <a:stretch/>
        </p:blipFill>
        <p:spPr>
          <a:xfrm>
            <a:off x="2756020" y="939960"/>
            <a:ext cx="5282810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9449301-5C54-4616-80C7-523F25ADC199}"/>
              </a:ext>
            </a:extLst>
          </p:cNvPr>
          <p:cNvSpPr/>
          <p:nvPr/>
        </p:nvSpPr>
        <p:spPr>
          <a:xfrm>
            <a:off x="6062702" y="2801168"/>
            <a:ext cx="345782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7AD20C-93BF-4A8C-9C5C-34CFD1AD9504}"/>
              </a:ext>
            </a:extLst>
          </p:cNvPr>
          <p:cNvSpPr txBox="1"/>
          <p:nvPr/>
        </p:nvSpPr>
        <p:spPr>
          <a:xfrm>
            <a:off x="5265000" y="3212600"/>
            <a:ext cx="200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798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VI -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34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685" b="3344"/>
          <a:stretch/>
        </p:blipFill>
        <p:spPr>
          <a:xfrm>
            <a:off x="955800" y="939960"/>
            <a:ext cx="5483681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4E33221-FB69-4A4E-8199-EDC9F9E14CC9}"/>
              </a:ext>
            </a:extLst>
          </p:cNvPr>
          <p:cNvSpPr/>
          <p:nvPr/>
        </p:nvSpPr>
        <p:spPr>
          <a:xfrm>
            <a:off x="3580760" y="3953773"/>
            <a:ext cx="407254" cy="63359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7B2CAA-9399-4C3D-A41C-2EDB880A0192}"/>
              </a:ext>
            </a:extLst>
          </p:cNvPr>
          <p:cNvSpPr txBox="1"/>
          <p:nvPr/>
        </p:nvSpPr>
        <p:spPr>
          <a:xfrm>
            <a:off x="3026784" y="3584441"/>
            <a:ext cx="17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Storypoints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40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VI -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76" y="1799194"/>
            <a:ext cx="8451904" cy="259505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874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VI -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36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6020" y="1408927"/>
            <a:ext cx="5282810" cy="320206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F52297D-7C2B-49C4-827E-47DBF58B6FDD}"/>
              </a:ext>
            </a:extLst>
          </p:cNvPr>
          <p:cNvSpPr/>
          <p:nvPr/>
        </p:nvSpPr>
        <p:spPr>
          <a:xfrm>
            <a:off x="5344246" y="1862046"/>
            <a:ext cx="407254" cy="373502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AF7B8CD-A5BB-4D86-8501-17F771C7FCE3}"/>
              </a:ext>
            </a:extLst>
          </p:cNvPr>
          <p:cNvSpPr txBox="1"/>
          <p:nvPr/>
        </p:nvSpPr>
        <p:spPr>
          <a:xfrm>
            <a:off x="4895999" y="1505901"/>
            <a:ext cx="264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Einheiten-IDs korrigiert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451CF84-E9A5-4EF7-9F49-A7B2ECAEB037}"/>
              </a:ext>
            </a:extLst>
          </p:cNvPr>
          <p:cNvSpPr/>
          <p:nvPr/>
        </p:nvSpPr>
        <p:spPr>
          <a:xfrm>
            <a:off x="6130319" y="2234937"/>
            <a:ext cx="407254" cy="50969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4E793C5-9CA2-40AE-BC0E-F1E4C3F56165}"/>
              </a:ext>
            </a:extLst>
          </p:cNvPr>
          <p:cNvSpPr txBox="1"/>
          <p:nvPr/>
        </p:nvSpPr>
        <p:spPr>
          <a:xfrm>
            <a:off x="6602582" y="2650609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42C7370-B77C-4359-996F-001EB96EF0F8}"/>
              </a:ext>
            </a:extLst>
          </p:cNvPr>
          <p:cNvSpPr/>
          <p:nvPr/>
        </p:nvSpPr>
        <p:spPr>
          <a:xfrm>
            <a:off x="6800370" y="2028585"/>
            <a:ext cx="487831" cy="58566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A560A1C-6C56-42E0-83D1-A941F05942F5}"/>
              </a:ext>
            </a:extLst>
          </p:cNvPr>
          <p:cNvSpPr/>
          <p:nvPr/>
        </p:nvSpPr>
        <p:spPr>
          <a:xfrm>
            <a:off x="6130319" y="2744632"/>
            <a:ext cx="407254" cy="31814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66D7836-0912-4764-848D-A4006A7D2ACE}"/>
              </a:ext>
            </a:extLst>
          </p:cNvPr>
          <p:cNvSpPr txBox="1"/>
          <p:nvPr/>
        </p:nvSpPr>
        <p:spPr>
          <a:xfrm>
            <a:off x="5547873" y="3104948"/>
            <a:ext cx="17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Neues Feature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394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VI -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37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65000" y="180720"/>
            <a:ext cx="304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small" spc="-1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Issues</a:t>
            </a:r>
            <a:endParaRPr kumimoji="0" lang="de-DE" sz="2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1011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Release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III -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Fazit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9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4" name="CustomShape 9"/>
          <p:cNvSpPr/>
          <p:nvPr/>
        </p:nvSpPr>
        <p:spPr>
          <a:xfrm>
            <a:off x="541080" y="1642500"/>
            <a:ext cx="8997840" cy="22838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Entwicklung verlief erfolgreich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Mindestanforderungen wurden erreicht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82% Code </a:t>
            </a:r>
            <a:r>
              <a:rPr kumimoji="0" lang="de-DE" sz="3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Coverage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35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Technische Entscheidung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722520" y="1401300"/>
            <a:ext cx="8346960" cy="41774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Bindings und Listener zur Aktualisierung der Benutzeroberfläche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Ermöglicht durch Verschieben des Datenmodells in den UI-Thread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</a:t>
              </a:fld>
              <a:endParaRPr lang="de-DE" sz="1200" b="0" strike="noStrike" spc="-1"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1771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83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Technische Entscheidung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722520" y="1625040"/>
            <a:ext cx="8346960" cy="41774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Benutzerobefläche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</a:t>
            </a:r>
            <a:r>
              <a:rPr kumimoji="0" lang="de-DE" sz="28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aktualisierte 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sich selbstständig über Änderungen am Datenmodell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Bessere Performance und sauberere Struktur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40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583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Lizenzen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41</a:t>
              </a:fld>
              <a:endParaRPr lang="de-DE" sz="1200" b="0" strike="noStrike" spc="-1" dirty="0"/>
            </a:p>
          </p:txBody>
        </p:sp>
      </p:grpSp>
      <p:sp>
        <p:nvSpPr>
          <p:cNvPr id="25" name="CustomShape 4"/>
          <p:cNvSpPr/>
          <p:nvPr/>
        </p:nvSpPr>
        <p:spPr>
          <a:xfrm>
            <a:off x="477900" y="1635692"/>
            <a:ext cx="1516579" cy="428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Knochen</a:t>
            </a:r>
            <a:endParaRPr lang="de-DE" sz="2400" b="0" strike="noStrike" spc="-1" dirty="0"/>
          </a:p>
        </p:txBody>
      </p:sp>
      <p:sp>
        <p:nvSpPr>
          <p:cNvPr id="26" name="CustomShape 5"/>
          <p:cNvSpPr/>
          <p:nvPr/>
        </p:nvSpPr>
        <p:spPr>
          <a:xfrm>
            <a:off x="477900" y="240291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Blumen</a:t>
            </a:r>
            <a:endParaRPr lang="de-DE" sz="2400" b="0" strike="noStrike" spc="-1" dirty="0"/>
          </a:p>
        </p:txBody>
      </p:sp>
      <p:sp>
        <p:nvSpPr>
          <p:cNvPr id="27" name="CustomShape 6"/>
          <p:cNvSpPr/>
          <p:nvPr/>
        </p:nvSpPr>
        <p:spPr>
          <a:xfrm>
            <a:off x="477900" y="3158665"/>
            <a:ext cx="1223640" cy="388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Steine</a:t>
            </a:r>
            <a:endParaRPr lang="de-DE" sz="2400" b="0" strike="noStrike" spc="-1" dirty="0"/>
          </a:p>
        </p:txBody>
      </p:sp>
      <p:sp>
        <p:nvSpPr>
          <p:cNvPr id="28" name="CustomShape 7"/>
          <p:cNvSpPr/>
          <p:nvPr/>
        </p:nvSpPr>
        <p:spPr>
          <a:xfrm>
            <a:off x="477900" y="3964911"/>
            <a:ext cx="140155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"/>
              </a:rPr>
              <a:t>Stümpfe</a:t>
            </a:r>
            <a:endParaRPr lang="de-DE" sz="2400" b="0" strike="noStrike" spc="-1" dirty="0"/>
          </a:p>
        </p:txBody>
      </p:sp>
      <p:sp>
        <p:nvSpPr>
          <p:cNvPr id="29" name="CustomShape 4"/>
          <p:cNvSpPr/>
          <p:nvPr/>
        </p:nvSpPr>
        <p:spPr>
          <a:xfrm>
            <a:off x="477900" y="950018"/>
            <a:ext cx="49170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cap="small" spc="-1" dirty="0">
                <a:solidFill>
                  <a:srgbClr val="FFFFFF"/>
                </a:solidFill>
                <a:ea typeface="Roboto"/>
              </a:rPr>
              <a:t>Neue Assets </a:t>
            </a:r>
            <a:r>
              <a:rPr lang="de-DE" sz="2400" cap="small" spc="-1" dirty="0">
                <a:solidFill>
                  <a:srgbClr val="FFFFFF"/>
                </a:solidFill>
                <a:ea typeface="Roboto"/>
              </a:rPr>
              <a:t>a</a:t>
            </a:r>
            <a:r>
              <a:rPr lang="de-DE" sz="2400" b="0" strike="noStrike" cap="small" spc="-1" dirty="0" smtClean="0">
                <a:solidFill>
                  <a:srgbClr val="FFFFFF"/>
                </a:solidFill>
                <a:ea typeface="Roboto"/>
              </a:rPr>
              <a:t>uf Grasfeldern </a:t>
            </a:r>
            <a:endParaRPr lang="de-DE" sz="2400" b="0" strike="noStrike" cap="small" spc="-1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7" y="1611314"/>
            <a:ext cx="563275" cy="58144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1611314"/>
            <a:ext cx="564975" cy="583200"/>
          </a:xfrm>
          <a:prstGeom prst="rect">
            <a:avLst/>
          </a:prstGeom>
        </p:spPr>
      </p:pic>
      <p:sp>
        <p:nvSpPr>
          <p:cNvPr id="32" name="CustomShape 4"/>
          <p:cNvSpPr/>
          <p:nvPr/>
        </p:nvSpPr>
        <p:spPr>
          <a:xfrm>
            <a:off x="3729162" y="1651082"/>
            <a:ext cx="1848679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FFFFFF"/>
                </a:solidFill>
                <a:ea typeface="Roboto"/>
              </a:rPr>
              <a:t>Exkremente</a:t>
            </a:r>
            <a:endParaRPr lang="de-DE" sz="2400" b="0" strike="noStrike" spc="-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7" y="2351520"/>
            <a:ext cx="586800" cy="586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2360340"/>
            <a:ext cx="568463" cy="586800"/>
          </a:xfrm>
          <a:prstGeom prst="rect">
            <a:avLst/>
          </a:prstGeom>
        </p:spPr>
      </p:pic>
      <p:sp>
        <p:nvSpPr>
          <p:cNvPr id="35" name="CustomShape 4"/>
          <p:cNvSpPr/>
          <p:nvPr/>
        </p:nvSpPr>
        <p:spPr>
          <a:xfrm>
            <a:off x="3729161" y="2385270"/>
            <a:ext cx="1535837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Pilze</a:t>
            </a:r>
            <a:endParaRPr lang="de-DE" sz="2400" b="0" strike="noStrike" spc="-1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5" y="3146117"/>
            <a:ext cx="568463" cy="58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8" y="3130740"/>
            <a:ext cx="568463" cy="586800"/>
          </a:xfrm>
          <a:prstGeom prst="rect">
            <a:avLst/>
          </a:prstGeom>
        </p:spPr>
      </p:pic>
      <p:sp>
        <p:nvSpPr>
          <p:cNvPr id="38" name="CustomShape 4"/>
          <p:cNvSpPr/>
          <p:nvPr/>
        </p:nvSpPr>
        <p:spPr>
          <a:xfrm>
            <a:off x="3729161" y="3178440"/>
            <a:ext cx="1848680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FFFFFF"/>
                </a:solidFill>
                <a:ea typeface="Roboto"/>
              </a:rPr>
              <a:t>Stalagmiten</a:t>
            </a:r>
            <a:endParaRPr lang="de-DE" sz="2400" b="0" strike="noStrike" spc="-1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3887280"/>
            <a:ext cx="586800" cy="586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15" y="3934954"/>
            <a:ext cx="568463" cy="586800"/>
          </a:xfrm>
          <a:prstGeom prst="rect">
            <a:avLst/>
          </a:prstGeom>
        </p:spPr>
      </p:pic>
      <p:sp>
        <p:nvSpPr>
          <p:cNvPr id="41" name="CustomShape 4"/>
          <p:cNvSpPr/>
          <p:nvPr/>
        </p:nvSpPr>
        <p:spPr>
          <a:xfrm>
            <a:off x="3742224" y="3983181"/>
            <a:ext cx="1652736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Zweige</a:t>
            </a:r>
            <a:endParaRPr lang="de-DE" sz="2400" b="0" strike="noStrike" spc="-1" dirty="0"/>
          </a:p>
        </p:txBody>
      </p:sp>
      <p:sp>
        <p:nvSpPr>
          <p:cNvPr id="42" name="Line 6"/>
          <p:cNvSpPr/>
          <p:nvPr/>
        </p:nvSpPr>
        <p:spPr>
          <a:xfrm flipV="1">
            <a:off x="429377" y="1427713"/>
            <a:ext cx="4552526" cy="4653"/>
          </a:xfrm>
          <a:prstGeom prst="line">
            <a:avLst/>
          </a:prstGeom>
          <a:ln>
            <a:solidFill>
              <a:srgbClr val="03DAC6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43" name="CustomShape 4"/>
          <p:cNvSpPr/>
          <p:nvPr/>
        </p:nvSpPr>
        <p:spPr>
          <a:xfrm>
            <a:off x="6489751" y="1746776"/>
            <a:ext cx="2628462" cy="1312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mushrooms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Jinn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6480582" y="2741340"/>
            <a:ext cx="2773398" cy="1732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bones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excrements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flowers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rocks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stalagmites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tree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stumps</a:t>
            </a:r>
            <a:r>
              <a:rPr lang="de-D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twigs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b_o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GPL 2.0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CC-BY-SA 3.0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Live Demo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7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320" y="2206782"/>
            <a:ext cx="10080360" cy="1606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Lehnen Sie sich nun zurück und</a:t>
            </a:r>
          </a:p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 genießen Sie die Live Vorführung 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I</a:t>
            </a: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hres </a:t>
            </a:r>
            <a:r>
              <a:rPr lang="de-DE" sz="2400" b="0" strike="noStrike" spc="-1" dirty="0" smtClean="0">
                <a:solidFill>
                  <a:srgbClr val="FFFFFF"/>
                </a:solidFill>
                <a:ea typeface="Roboto Light"/>
              </a:rPr>
              <a:t>Produktes</a:t>
            </a: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!</a:t>
            </a:r>
            <a:endParaRPr lang="de-DE" sz="2400" b="0" strike="noStrike" spc="-1" dirty="0">
              <a:solidFill>
                <a:srgbClr val="FFFFFF"/>
              </a:solidFill>
              <a:ea typeface="Roboto Light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1" cy="454680"/>
            <a:chOff x="0" y="5351400"/>
            <a:chExt cx="10080361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1" cy="454680"/>
              <a:chOff x="0" y="5351400"/>
              <a:chExt cx="10080361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839857" y="5351400"/>
                <a:ext cx="2240504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1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38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5</a:t>
              </a:fld>
              <a:endParaRPr lang="de-DE" sz="1200" b="0" strike="noStrike" spc="-1" dirty="0"/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2131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088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6</a:t>
              </a:fld>
              <a:endParaRPr lang="de-DE" sz="1200" b="0" strike="noStrike" spc="-1" dirty="0"/>
            </a:p>
          </p:txBody>
        </p:sp>
      </p:grp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09920"/>
            <a:ext cx="6153846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1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7</a:t>
              </a:fld>
              <a:endParaRPr lang="de-DE" sz="1200" b="0" strike="noStrike" spc="-1" dirty="0"/>
            </a:p>
          </p:txBody>
        </p:sp>
      </p:grp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201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8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705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Lobby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879946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9</a:t>
              </a:r>
              <a:endParaRPr lang="de-DE" sz="1200" b="0" strike="noStrike" spc="-1" dirty="0"/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4" y="1879946"/>
            <a:ext cx="4216691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848</Words>
  <Application>Microsoft Macintosh PowerPoint</Application>
  <PresentationFormat>Benutzerdefiniert</PresentationFormat>
  <Paragraphs>399</Paragraphs>
  <Slides>42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DejaVu Sans</vt:lpstr>
      <vt:lpstr>Roboto</vt:lpstr>
      <vt:lpstr>Roboto Black</vt:lpstr>
      <vt:lpstr>Roboto Light</vt:lpstr>
      <vt:lpstr>Roboto Thin</vt:lpstr>
      <vt:lpstr>Symbol</vt:lpstr>
      <vt:lpstr>Times New Roman</vt:lpstr>
      <vt:lpstr>Wingdings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Keanu Stückrad</cp:lastModifiedBy>
  <cp:revision>202</cp:revision>
  <dcterms:created xsi:type="dcterms:W3CDTF">2019-06-02T16:58:13Z</dcterms:created>
  <dcterms:modified xsi:type="dcterms:W3CDTF">2019-08-08T14:03:36Z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